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64FBD-0AEE-EFC0-A701-6D33043A5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3A04AC-BC49-804D-58DB-E7A3DFA1A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160561-B5A3-C521-9F8E-2BBDFF51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B34FEC-F371-A5DA-F299-18117D55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7954A7-92F4-AC01-574C-6A617B35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64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B5107-AA3C-781F-DEEA-1346F48F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B9C6C2-76B8-B1CD-A9EE-99559FD06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F41FD-9BA9-18EB-E4BC-E0F8ABED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BCEE9-DCF5-C231-9234-6EF39837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ED1994-2650-AEF3-CB40-10E09596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2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066BCE-D7B5-4127-5CC2-E5C51A953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7D6D74-48DC-EC33-9011-97F97E976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C9AE92-3BE2-0CB6-ED80-021D6D47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EF324E-6C45-CE65-2C07-6C82ACDF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0ECD08-7FCA-2199-87F0-76A2BFE3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4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F7B86-7B63-16C6-84C9-5341ABD0B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731688-EBD8-B8E2-C596-30620257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C7EF66-315E-A582-CD3F-35F3D3D2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234D4A-20EA-08D8-C80F-77C450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E4CDD7-021F-8F66-40C5-F33420EE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58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08CC6-696E-81E5-5821-30F498DEC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036353-ED40-A821-8604-8177C2194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3A70B7-C6E0-8A3B-2E6F-1CD7BDE8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1D32C-BEE4-24D3-0F02-49F556DB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28C8D0-2B80-1D02-B172-65CD3AF1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57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8E932-B129-E0CB-C4BB-7BA52181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68234-4559-BA24-8CCF-49E18EE21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A6CF21-C510-ACF4-2FC1-C2B597CAA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CB5F6A-AF8B-EF96-9864-6BEE43E0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2B4BB-5606-AA3B-1FE6-0D3F217C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1E2D13-A8F6-79D8-9E25-219F9667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0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97C4D-134D-3F83-B80A-DF086F49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9A5700-FF2A-B4AB-9D40-8605B78F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AAC8A7-EB64-BEEB-CCAB-F1C594789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C6CF72-1885-7EAB-B9E2-632DFC7F6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C528D64-FE49-981B-EE72-65C4F68061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AD6949-B7CC-308B-3905-47F25D81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CB8D878-4B82-8926-46A3-1B9BF683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30F1F2-DA25-90BC-DD79-803E90C9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6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865AB-B5CE-2B0D-2CA8-B43E388E8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CEF30A-0291-CA26-0BAD-A484DE93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C50D71-3FED-3DDA-8DEF-1B8A4945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EF895F-A3A7-9ECA-4CE7-0120B39E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4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FD5E1D-592A-400E-5628-5AF6A261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3086E6-235F-4566-DC01-C546B2B6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54A22B-7436-C175-41CF-12A97E75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0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53E49-7B3C-A8CF-CCD8-0AF441368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34423-835C-2933-13C5-2EF027681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BDC214-9FA3-FB15-8229-710826409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1ED0A2-3D13-FCCF-7306-EAFD7362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11C993-E4EA-E1C7-1775-D8408E38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4EB4EB-BF02-D0B7-1621-AE6B85062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83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4015E-6989-926E-55CD-00DAD80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0BCEFE-8587-EFEB-BB96-926C66AE5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BAD82F-E0F5-1689-3531-5439DA3AF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707D64-8F32-EABE-75C9-0C390F1D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1CA69B-5B36-13D6-CE17-87709400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82BDAF-9D98-F160-EA94-E1FD9640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21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1CFB214-F328-3C33-E8E4-180C2159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DA65B6-70F0-A273-56D4-3B026408E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30A7BD-AF86-48EE-31AD-A00CA5CC6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754BF-BB22-44D4-863A-887E7A6DD8C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291FB-053D-43B1-2C95-40F519B9E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1D4650-65D7-DBE0-3FE0-C85AD0223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A1EA7-5307-4A0B-B9F7-3B189463E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7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22C60E9-CE1F-15DA-C942-20B895D5C94C}"/>
              </a:ext>
            </a:extLst>
          </p:cNvPr>
          <p:cNvSpPr txBox="1"/>
          <p:nvPr/>
        </p:nvSpPr>
        <p:spPr>
          <a:xfrm>
            <a:off x="6254202" y="333990"/>
            <a:ext cx="5169172" cy="230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98" b="1" dirty="0">
                <a:latin typeface="Roboto" pitchFamily="2" charset="0"/>
                <a:ea typeface="Roboto" pitchFamily="2" charset="0"/>
              </a:rPr>
              <a:t>ÉTUDE EN VUE DE LA REVITALISATION DU CENTRE-BOURG DE CAYEUX-SUR-MER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0CDB24C-C2E8-B6B9-0122-262E64CDF0E7}"/>
              </a:ext>
            </a:extLst>
          </p:cNvPr>
          <p:cNvSpPr txBox="1"/>
          <p:nvPr/>
        </p:nvSpPr>
        <p:spPr>
          <a:xfrm>
            <a:off x="6096000" y="533259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39" b="1" dirty="0">
                <a:latin typeface="Roboto" pitchFamily="2" charset="0"/>
                <a:ea typeface="Roboto" pitchFamily="2" charset="0"/>
              </a:rPr>
              <a:t> </a:t>
            </a:r>
            <a:r>
              <a:rPr lang="fr-FR" sz="2000" b="1" dirty="0">
                <a:solidFill>
                  <a:srgbClr val="002060"/>
                </a:solidFill>
                <a:latin typeface=" CALIBRI CORP"/>
                <a:ea typeface="Roboto" pitchFamily="2" charset="0"/>
                <a:cs typeface="Calibri" panose="020F0502020204030204" pitchFamily="34" charset="0"/>
              </a:rPr>
              <a:t>ANNEXE 5 SYNTHÈSE DES ACTIONS AVEC PRIORISATION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926AD260-B410-1A99-9ED4-7B036299A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44625"/>
              </p:ext>
            </p:extLst>
          </p:nvPr>
        </p:nvGraphicFramePr>
        <p:xfrm>
          <a:off x="6970643" y="1082482"/>
          <a:ext cx="4823784" cy="949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8">
                  <a:extLst>
                    <a:ext uri="{9D8B030D-6E8A-4147-A177-3AD203B41FA5}">
                      <a16:colId xmlns:a16="http://schemas.microsoft.com/office/drawing/2014/main" val="1642484934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3334846128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2167550885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254318965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1618731526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1230590375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506687084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558487737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3256245150"/>
                    </a:ext>
                  </a:extLst>
                </a:gridCol>
                <a:gridCol w="411118">
                  <a:extLst>
                    <a:ext uri="{9D8B030D-6E8A-4147-A177-3AD203B41FA5}">
                      <a16:colId xmlns:a16="http://schemas.microsoft.com/office/drawing/2014/main" val="857327357"/>
                    </a:ext>
                  </a:extLst>
                </a:gridCol>
                <a:gridCol w="712604">
                  <a:extLst>
                    <a:ext uri="{9D8B030D-6E8A-4147-A177-3AD203B41FA5}">
                      <a16:colId xmlns:a16="http://schemas.microsoft.com/office/drawing/2014/main" val="3058861980"/>
                    </a:ext>
                  </a:extLst>
                </a:gridCol>
              </a:tblGrid>
              <a:tr h="205282">
                <a:tc gridSpan="6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rgbClr val="7D8F77"/>
                          </a:solidFill>
                        </a:rPr>
                        <a:t>VOLETS OPÉRATIONNELS</a:t>
                      </a: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PILIERS</a:t>
                      </a: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F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ÉCHÉANCES DE MISE EN OEUVRE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23519"/>
                  </a:ext>
                </a:extLst>
              </a:tr>
              <a:tr h="738922"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Habitat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Activités économiques de proximité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Accessibilité/mobilité/connexions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Espace public/patrimoine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Équipements/offre culturelle et de loisirs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rgbClr val="7D8F77"/>
                          </a:solidFill>
                        </a:rPr>
                        <a:t>Gestion du risque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Construire une identité de centre-bourg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F7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Retrouver une attractivité résidentielle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F7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Reprendre la main sur l’urbanisme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F7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Réadapter le centre-bourg à sa géographie</a:t>
                      </a:r>
                    </a:p>
                  </a:txBody>
                  <a:tcPr marL="58652" marR="58652" marT="29326" marB="29326" vert="vert27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8F7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1100" b="0" dirty="0">
                        <a:solidFill>
                          <a:srgbClr val="7D8F77"/>
                        </a:solidFill>
                      </a:endParaRPr>
                    </a:p>
                  </a:txBody>
                  <a:tcPr vert="vert270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285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9A00384-1550-784C-79C3-4C077C04DD30}"/>
              </a:ext>
            </a:extLst>
          </p:cNvPr>
          <p:cNvSpPr txBox="1"/>
          <p:nvPr/>
        </p:nvSpPr>
        <p:spPr>
          <a:xfrm>
            <a:off x="958474" y="346832"/>
            <a:ext cx="4707477" cy="1509772"/>
          </a:xfrm>
          <a:prstGeom prst="rect">
            <a:avLst/>
          </a:prstGeom>
          <a:solidFill>
            <a:srgbClr val="7D8F77">
              <a:alpha val="14902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321"/>
              </a:spcAft>
            </a:pPr>
            <a:r>
              <a:rPr lang="fr-FR" sz="962" dirty="0"/>
              <a:t>Lors du conseil municipal du 12 juillet 2022, la commune a priorisé le programme d’actions</a:t>
            </a:r>
          </a:p>
          <a:p>
            <a:pPr>
              <a:lnSpc>
                <a:spcPct val="114000"/>
              </a:lnSpc>
              <a:spcAft>
                <a:spcPts val="321"/>
              </a:spcAft>
            </a:pPr>
            <a:r>
              <a:rPr lang="fr-FR" sz="962" dirty="0"/>
              <a:t>en matière de réaménagement des espaces publics et de signalétique directionnelle :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1</a:t>
            </a:r>
            <a:r>
              <a:rPr lang="fr-FR" sz="962" dirty="0"/>
              <a:t> → FA C20 – </a:t>
            </a:r>
            <a:r>
              <a:rPr lang="fr-FR" sz="962" b="1" dirty="0"/>
              <a:t>Place du Général de Gaulle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2</a:t>
            </a:r>
            <a:r>
              <a:rPr lang="fr-FR" sz="962" dirty="0"/>
              <a:t> → FA A1 – </a:t>
            </a:r>
            <a:r>
              <a:rPr lang="fr-FR" sz="962" b="1" dirty="0"/>
              <a:t>Élaborer un schéma de signalisation communal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3</a:t>
            </a:r>
            <a:r>
              <a:rPr lang="fr-FR" sz="962" dirty="0"/>
              <a:t> → FA B15 – </a:t>
            </a:r>
            <a:r>
              <a:rPr lang="fr-FR" sz="962" b="1" dirty="0"/>
              <a:t>Le pôle mairie : construire un nouveau quartier durable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4</a:t>
            </a:r>
            <a:r>
              <a:rPr lang="fr-FR" sz="962" dirty="0"/>
              <a:t> → FA C18 – </a:t>
            </a:r>
            <a:r>
              <a:rPr lang="fr-FR" sz="962" b="1" dirty="0"/>
              <a:t>Quartier des pilotes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5 </a:t>
            </a:r>
            <a:r>
              <a:rPr lang="fr-FR" sz="962" dirty="0"/>
              <a:t>→ FA C16 – </a:t>
            </a:r>
            <a:r>
              <a:rPr lang="fr-FR" sz="962" b="1" dirty="0"/>
              <a:t>Le parvis de la gare</a:t>
            </a:r>
          </a:p>
          <a:p>
            <a:pPr>
              <a:lnSpc>
                <a:spcPct val="114000"/>
              </a:lnSpc>
            </a:pPr>
            <a:r>
              <a:rPr lang="fr-FR" sz="962" b="1" dirty="0"/>
              <a:t>PRIORITÉ 6</a:t>
            </a:r>
            <a:r>
              <a:rPr lang="fr-FR" sz="962" dirty="0"/>
              <a:t> → FA C17 – </a:t>
            </a:r>
            <a:r>
              <a:rPr lang="fr-FR" sz="962" b="1" dirty="0"/>
              <a:t>Le marché et le square</a:t>
            </a:r>
          </a:p>
        </p:txBody>
      </p:sp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1B6E1C13-E0AF-5445-A27E-CA899A018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09617"/>
              </p:ext>
            </p:extLst>
          </p:nvPr>
        </p:nvGraphicFramePr>
        <p:xfrm>
          <a:off x="958474" y="2055874"/>
          <a:ext cx="10835954" cy="485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5877">
                  <a:extLst>
                    <a:ext uri="{9D8B030D-6E8A-4147-A177-3AD203B41FA5}">
                      <a16:colId xmlns:a16="http://schemas.microsoft.com/office/drawing/2014/main" val="4136033257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265783937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42050085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3201521688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1569888227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2552090830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1428860688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2148748216"/>
                    </a:ext>
                  </a:extLst>
                </a:gridCol>
                <a:gridCol w="242699">
                  <a:extLst>
                    <a:ext uri="{9D8B030D-6E8A-4147-A177-3AD203B41FA5}">
                      <a16:colId xmlns:a16="http://schemas.microsoft.com/office/drawing/2014/main" val="854160431"/>
                    </a:ext>
                  </a:extLst>
                </a:gridCol>
                <a:gridCol w="174068">
                  <a:extLst>
                    <a:ext uri="{9D8B030D-6E8A-4147-A177-3AD203B41FA5}">
                      <a16:colId xmlns:a16="http://schemas.microsoft.com/office/drawing/2014/main" val="3155317956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3063373433"/>
                    </a:ext>
                  </a:extLst>
                </a:gridCol>
                <a:gridCol w="416768">
                  <a:extLst>
                    <a:ext uri="{9D8B030D-6E8A-4147-A177-3AD203B41FA5}">
                      <a16:colId xmlns:a16="http://schemas.microsoft.com/office/drawing/2014/main" val="3387315549"/>
                    </a:ext>
                  </a:extLst>
                </a:gridCol>
                <a:gridCol w="722398">
                  <a:extLst>
                    <a:ext uri="{9D8B030D-6E8A-4147-A177-3AD203B41FA5}">
                      <a16:colId xmlns:a16="http://schemas.microsoft.com/office/drawing/2014/main" val="2702848183"/>
                    </a:ext>
                  </a:extLst>
                </a:gridCol>
              </a:tblGrid>
              <a:tr h="186659">
                <a:tc gridSpan="13"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bg1"/>
                          </a:solidFill>
                        </a:rPr>
                        <a:t>A – ATTRACTIVITÉ ET COMMERCE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8E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704395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1" dirty="0"/>
                        <a:t>1. Élaborer un schéma de signalisation communal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2022-24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745881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2. Faire reconnaître la qualité des acteurs économiques </a:t>
                      </a:r>
                      <a:r>
                        <a:rPr lang="fr-FR" sz="900" b="0"/>
                        <a:t>de proximité </a:t>
                      </a:r>
                      <a:r>
                        <a:rPr lang="fr-FR" sz="900" b="0" dirty="0"/>
                        <a:t>cayolais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2022-23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44254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3. Former les professionnels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2022-23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34987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4. Rénover les devantures commerciales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2023-24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69687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5. Valoriser « l’esprit Cayeux »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2023-28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527769"/>
                  </a:ext>
                </a:extLst>
              </a:tr>
              <a:tr h="181543">
                <a:tc>
                  <a:txBody>
                    <a:bodyPr/>
                    <a:lstStyle/>
                    <a:p>
                      <a:r>
                        <a:rPr lang="fr-FR" sz="900" b="0" dirty="0"/>
                        <a:t>6. « Animer » les commerces vacants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2023-24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14875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7. Soutenir les créateurs d’entreprises et les projets de développement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2022-23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19982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8. Prendre la maîtrise foncière ou immobilière des cellules vacantes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>
                          <a:solidFill>
                            <a:srgbClr val="C00000"/>
                          </a:solidFill>
                        </a:rPr>
                        <a:t>2023-28</a:t>
                      </a:r>
                      <a:endParaRPr lang="fr-FR" sz="900" b="1" dirty="0">
                        <a:solidFill>
                          <a:srgbClr val="C00000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84530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9. Utiliser les outils de vente en ligne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2022-2025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84501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10. Participer au conseil local commerce et attractivité à créer à l’échelle de la CABS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448E8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448E8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2022-23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26"/>
                  </a:ext>
                </a:extLst>
              </a:tr>
              <a:tr h="191505">
                <a:tc gridSpan="13">
                  <a:txBody>
                    <a:bodyPr/>
                    <a:lstStyle/>
                    <a:p>
                      <a:pPr algn="l"/>
                      <a:r>
                        <a:rPr lang="fr-FR" sz="900" b="1" dirty="0">
                          <a:solidFill>
                            <a:schemeClr val="bg1"/>
                          </a:solidFill>
                        </a:rPr>
                        <a:t>B – HABITAT, FONCIER ET PATRIMOINE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77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695926"/>
                  </a:ext>
                </a:extLst>
              </a:tr>
              <a:tr h="268629">
                <a:tc>
                  <a:txBody>
                    <a:bodyPr/>
                    <a:lstStyle/>
                    <a:p>
                      <a:r>
                        <a:rPr lang="fr-FR" sz="900" b="0" dirty="0"/>
                        <a:t>11. Adopter une stratégie foncière en vue de valoriser et adapter le bâti ancien aux enjeux du CB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strike="noStrike" spc="-40" baseline="0" dirty="0">
                          <a:solidFill>
                            <a:srgbClr val="C00000"/>
                          </a:solidFill>
                        </a:rPr>
                        <a:t>2023-28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99563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0" dirty="0"/>
                        <a:t>12. Résorber l’habitat privé potentiellement indigne en centre-bourg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2023-28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839641"/>
                  </a:ext>
                </a:extLst>
              </a:tr>
              <a:tr h="313202">
                <a:tc>
                  <a:txBody>
                    <a:bodyPr/>
                    <a:lstStyle/>
                    <a:p>
                      <a:r>
                        <a:rPr lang="fr-FR" sz="900" b="0" dirty="0"/>
                        <a:t>13. Rénover et adapter le parc de logements cayolais par la mobilisation des dispositifs existants</a:t>
                      </a: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strike="noStrike" spc="-40" baseline="0" dirty="0">
                          <a:solidFill>
                            <a:srgbClr val="C00000"/>
                          </a:solidFill>
                        </a:rPr>
                        <a:t>2023 &amp; suivantes</a:t>
                      </a:r>
                    </a:p>
                  </a:txBody>
                  <a:tcPr marL="58652" marR="58652" marT="29326" marB="29326" anchor="ctr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01897"/>
                  </a:ext>
                </a:extLst>
              </a:tr>
              <a:tr h="308708">
                <a:tc>
                  <a:txBody>
                    <a:bodyPr/>
                    <a:lstStyle/>
                    <a:p>
                      <a:r>
                        <a:rPr lang="fr-FR" sz="900" b="0" dirty="0"/>
                        <a:t>14. Proposer une offre attractive de logements à destination des travailleurs saisonniers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strike="noStrike" spc="-40" baseline="0">
                          <a:solidFill>
                            <a:srgbClr val="C00000"/>
                          </a:solidFill>
                        </a:rPr>
                        <a:t>2022 &amp; suivantes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911422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1" dirty="0"/>
                        <a:t>15. Le pôle mairie : construire un nouveau quartier durable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EE771D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EE771D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2023-28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42143"/>
                  </a:ext>
                </a:extLst>
              </a:tr>
              <a:tr h="191505">
                <a:tc gridSpan="13">
                  <a:txBody>
                    <a:bodyPr/>
                    <a:lstStyle/>
                    <a:p>
                      <a:pPr algn="l"/>
                      <a:r>
                        <a:rPr lang="fr-FR" sz="900" b="1" dirty="0">
                          <a:solidFill>
                            <a:schemeClr val="bg1"/>
                          </a:solidFill>
                        </a:rPr>
                        <a:t>C – URBANISME ET PAYSAGE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9F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2764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1" dirty="0"/>
                        <a:t>16. Le parvis de la gare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2023-28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193416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1" dirty="0"/>
                        <a:t>17. Le marché et le square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2025-28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59359"/>
                  </a:ext>
                </a:extLst>
              </a:tr>
              <a:tr h="184188">
                <a:tc>
                  <a:txBody>
                    <a:bodyPr/>
                    <a:lstStyle/>
                    <a:p>
                      <a:r>
                        <a:rPr lang="fr-FR" sz="900" b="1" dirty="0"/>
                        <a:t>18. Quartier des pilotes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2023-26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48259"/>
                  </a:ext>
                </a:extLst>
              </a:tr>
              <a:tr h="181543">
                <a:tc>
                  <a:txBody>
                    <a:bodyPr/>
                    <a:lstStyle/>
                    <a:p>
                      <a:r>
                        <a:rPr lang="fr-FR" sz="900" b="0" dirty="0"/>
                        <a:t>19. Esplanade Aristide Briand et place Courbet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NC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33369"/>
                  </a:ext>
                </a:extLst>
              </a:tr>
              <a:tr h="181543">
                <a:tc>
                  <a:txBody>
                    <a:bodyPr/>
                    <a:lstStyle/>
                    <a:p>
                      <a:r>
                        <a:rPr lang="fr-FR" sz="900" b="1" dirty="0"/>
                        <a:t>20. Place du Général de Gaulle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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rgbClr val="249F71"/>
                          </a:solidFill>
                          <a:sym typeface="Wingdings 2" panose="05020102010507070707" pitchFamily="18" charset="2"/>
                        </a:rPr>
                        <a:t></a:t>
                      </a:r>
                      <a:endParaRPr lang="fr-FR" sz="900" dirty="0">
                        <a:solidFill>
                          <a:srgbClr val="249F71"/>
                        </a:solidFill>
                      </a:endParaRP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rgbClr val="C00000"/>
                          </a:solidFill>
                        </a:rPr>
                        <a:t>2022-23</a:t>
                      </a:r>
                    </a:p>
                  </a:txBody>
                  <a:tcPr marL="58652" marR="58652" marT="29326" marB="29326">
                    <a:lnL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D8F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6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901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496</Words>
  <Application>Microsoft Office PowerPoint</Application>
  <PresentationFormat>Grand écran</PresentationFormat>
  <Paragraphs>159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 CALIBRI CORP</vt:lpstr>
      <vt:lpstr>Arial</vt:lpstr>
      <vt:lpstr>Calibri</vt:lpstr>
      <vt:lpstr>Calibri Light</vt:lpstr>
      <vt:lpstr>Roboto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Pascale SINGLE</dc:creator>
  <cp:lastModifiedBy>Pascale SINGLE</cp:lastModifiedBy>
  <cp:revision>11</cp:revision>
  <cp:lastPrinted>2022-12-16T10:33:34Z</cp:lastPrinted>
  <dcterms:created xsi:type="dcterms:W3CDTF">2022-12-09T09:38:36Z</dcterms:created>
  <dcterms:modified xsi:type="dcterms:W3CDTF">2022-12-16T10:33:37Z</dcterms:modified>
</cp:coreProperties>
</file>